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pul Mishra" initials="BM" lastIdx="1" clrIdx="0">
    <p:extLst>
      <p:ext uri="{19B8F6BF-5375-455C-9EA6-DF929625EA0E}">
        <p15:presenceInfo xmlns:p15="http://schemas.microsoft.com/office/powerpoint/2012/main" userId="f96e0f32f56e6cf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66" autoAdjust="0"/>
    <p:restoredTop sz="94660"/>
  </p:normalViewPr>
  <p:slideViewPr>
    <p:cSldViewPr snapToGrid="0">
      <p:cViewPr varScale="1">
        <p:scale>
          <a:sx n="74" d="100"/>
          <a:sy n="74" d="100"/>
        </p:scale>
        <p:origin x="9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2BFA0-D263-39B3-2536-097C983A1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4C1B8-3F99-0787-EEB6-556A878397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73DAD-7549-95F3-2412-EAED469ED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90B5-42DD-4B09-979D-9DCC0E81E324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6C200-511E-092F-5E7A-3E7BFD20A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B3FAF-F4C2-14E0-FDBC-B300EA90F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3E1D2-011B-45B3-A6C7-A66193EFCB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617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CB34-3C42-55B5-16CE-F104CF7E0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02B9CD-C3AA-0B4A-00C1-733632006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39161-7369-35C6-4507-A5DB55A3E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90B5-42DD-4B09-979D-9DCC0E81E324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8387B-07CB-4EB4-3680-6A7AF5F51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DFCB0-378A-FF98-D2FF-CB4F71AE1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3E1D2-011B-45B3-A6C7-A66193EFCB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22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36F85F-2590-8A52-162D-523971F2A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B635E5-75FA-D1C1-9B64-15BC0D05C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07430-BCC5-B63C-D703-83545E42A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90B5-42DD-4B09-979D-9DCC0E81E324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DA707-3916-6CEB-411D-62E883EC3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23D57-41BB-D3BF-71DE-EE9C10C78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3E1D2-011B-45B3-A6C7-A66193EFCB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372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2ADC-9936-121A-B978-1849CB804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11A42-C946-B27F-C840-DE6954052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2A484-A237-660C-5CF4-CE481B421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90B5-42DD-4B09-979D-9DCC0E81E324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67E23-90D4-05CB-8904-F598702D1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C84CB-95D0-CF99-68CB-06CD99C80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3E1D2-011B-45B3-A6C7-A66193EFCB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614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963DC-3130-BD29-C0FC-7133A1406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3D0B0-3E85-B877-8621-D03445923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5DA81-D2B1-A23B-72C1-B881E3320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90B5-42DD-4B09-979D-9DCC0E81E324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4CBA4-C980-756F-FA70-E58F135C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5BA3B-8F64-434F-8258-0E90D0AE4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3E1D2-011B-45B3-A6C7-A66193EFCB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8705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43548-33B7-966D-CEE3-6CB6FC27C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D5692-434D-E52C-750B-16B216D7E9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4C90B-7712-7E56-94E7-4893F5B34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64A88-ACA6-7B86-9EDB-A8E3B11B4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90B5-42DD-4B09-979D-9DCC0E81E324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75449-D929-1253-CD92-0639E2B49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6E30B-9AB1-7E96-60C0-B67B721C3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3E1D2-011B-45B3-A6C7-A66193EFCB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4091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21D9F-13C9-8C09-5A5D-F1A30FD9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127BC-D330-04D3-7A88-999C6070A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60F50-633D-230F-8BB0-159615D68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D42721-0A68-4759-1D6B-D81CE89B16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363F5-EE9D-9FEB-FACD-FE0B2B999E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BF5127-3247-AED8-8D85-7DF48D7E0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90B5-42DD-4B09-979D-9DCC0E81E324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A3A528-0EF4-6457-CABE-0B40E557D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B15440-E2A5-8F9B-D26C-3EA622179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3E1D2-011B-45B3-A6C7-A66193EFCB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800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29E49-2E31-8092-164A-51FD388C8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0EBAB-931E-1F5C-349D-8E6CF1F6E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90B5-42DD-4B09-979D-9DCC0E81E324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CF5FC9-2A11-E6B0-BDE3-2E2BCDBA4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5CF56-E825-DEC1-E184-143A3341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3E1D2-011B-45B3-A6C7-A66193EFCB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531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2ABA76-3778-BAF5-AC7D-7F80AF800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90B5-42DD-4B09-979D-9DCC0E81E324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8FE837-D03E-AD15-CD3E-465B10DB7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D9581-3E41-FE74-5C81-FE4E985F0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3E1D2-011B-45B3-A6C7-A66193EFCB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78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68A3-FB2C-52FA-169F-7138CF17C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EDCCB-4DD0-39F7-0E3D-A1466ADD4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14DDB-7FF1-5971-9226-7BACDF863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19021-2CF4-0EAF-0D7B-852AAB69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90B5-42DD-4B09-979D-9DCC0E81E324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945D7-18E0-197C-D17B-1EE704F70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CE2B5-016E-FE0F-7446-AD88E939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3E1D2-011B-45B3-A6C7-A66193EFCB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424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B9018-A9BC-B080-2026-0065F217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7232D9-C099-A83A-98B3-725C12EE7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337B2-AC99-8D58-D848-1D57B7E6D5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BDFA6-3B90-ED29-2E22-89C98EC32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90B5-42DD-4B09-979D-9DCC0E81E324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CD68E-E558-D154-0847-91E1DEA9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0C10C-374C-89F4-79B8-0E991460F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3E1D2-011B-45B3-A6C7-A66193EFCB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1112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A3874D-0C7D-AD76-C2D4-3EF5813D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268B8-2B19-B51D-F005-DAA038FAD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681E9-BB8A-E17A-E837-37DEBC1BA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690B5-42DD-4B09-979D-9DCC0E81E324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4492D-AF1D-E4A7-C543-9835ADDF6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DAF64-9DCA-2192-9B58-FDE860881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3E1D2-011B-45B3-A6C7-A66193EFCB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863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88C989-D6BE-68AA-C5E9-35AA82ACD85D}"/>
              </a:ext>
            </a:extLst>
          </p:cNvPr>
          <p:cNvSpPr txBox="1"/>
          <p:nvPr/>
        </p:nvSpPr>
        <p:spPr>
          <a:xfrm>
            <a:off x="2398143" y="293298"/>
            <a:ext cx="8212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ETL and ML Automation on Azure</a:t>
            </a:r>
            <a:endParaRPr lang="en-IN" sz="4400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D1AEA-D76B-A662-67DC-6B1E84250FD7}"/>
              </a:ext>
            </a:extLst>
          </p:cNvPr>
          <p:cNvSpPr txBox="1"/>
          <p:nvPr/>
        </p:nvSpPr>
        <p:spPr>
          <a:xfrm>
            <a:off x="2924355" y="1290712"/>
            <a:ext cx="731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ighlight>
                  <a:srgbClr val="00FF00"/>
                </a:highlight>
              </a:rPr>
              <a:t>An End-to-End </a:t>
            </a:r>
            <a:r>
              <a:rPr lang="en-US" sz="2000" dirty="0" err="1">
                <a:solidFill>
                  <a:schemeClr val="bg1"/>
                </a:solidFill>
                <a:highlight>
                  <a:srgbClr val="00FF00"/>
                </a:highlight>
              </a:rPr>
              <a:t>MLOps</a:t>
            </a:r>
            <a:r>
              <a:rPr lang="en-US" sz="2000" dirty="0">
                <a:solidFill>
                  <a:schemeClr val="bg1"/>
                </a:solidFill>
                <a:highlight>
                  <a:srgbClr val="00FF00"/>
                </a:highlight>
              </a:rPr>
              <a:t> Project for U.S. House Price Prediction</a:t>
            </a:r>
            <a:endParaRPr lang="en-IN" sz="2000" dirty="0">
              <a:solidFill>
                <a:schemeClr val="bg1"/>
              </a:solidFill>
              <a:highlight>
                <a:srgbClr val="00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D8B65D-06F3-40F3-2DB0-F30512D8E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377" y="2303401"/>
            <a:ext cx="396816" cy="720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93A0B-D10E-C8DB-9159-174A2E799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915" y="2303401"/>
            <a:ext cx="720514" cy="7205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D38FCF-22BB-9FDA-9D3A-688A07D67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151" y="2303401"/>
            <a:ext cx="720514" cy="7237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F628A3-F4A0-6A2B-E020-53596CB63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550387" y="2300183"/>
            <a:ext cx="723732" cy="723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9114E4-C6E8-72B1-2FCB-95E5B769D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623" y="2428962"/>
            <a:ext cx="1302588" cy="5949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C339B7-C108-99AC-6BDB-93113CDEAF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3715" y="2300183"/>
            <a:ext cx="1009290" cy="72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42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F29DE8-AC5D-DDE8-4E83-27A30AEB1C27}"/>
              </a:ext>
            </a:extLst>
          </p:cNvPr>
          <p:cNvSpPr txBox="1"/>
          <p:nvPr/>
        </p:nvSpPr>
        <p:spPr>
          <a:xfrm>
            <a:off x="1682152" y="543464"/>
            <a:ext cx="7444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Implementation Detail: Data Quality with DLT</a:t>
            </a:r>
            <a:endParaRPr lang="en-IN" sz="2800" b="1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7DE17-5F6A-9806-F971-F674F8BBE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42" y="1466491"/>
            <a:ext cx="6754483" cy="48480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79FC84-AA1E-C7E1-FB9C-E30C8FF3F7D3}"/>
              </a:ext>
            </a:extLst>
          </p:cNvPr>
          <p:cNvSpPr txBox="1"/>
          <p:nvPr/>
        </p:nvSpPr>
        <p:spPr>
          <a:xfrm>
            <a:off x="750498" y="1811546"/>
            <a:ext cx="42183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Delta Live Tables to create a declarative, self-validating pipeline for our Gold layer.</a:t>
            </a:r>
          </a:p>
          <a:p>
            <a:endParaRPr lang="en-US" dirty="0"/>
          </a:p>
          <a:p>
            <a:r>
              <a:rPr lang="en-US" dirty="0"/>
              <a:t>Data quality is enforced using @dlt.expect_all_or_drop, which automatically removes any records that fail our predefined validation rules.</a:t>
            </a:r>
          </a:p>
          <a:p>
            <a:endParaRPr lang="en-US" dirty="0"/>
          </a:p>
          <a:p>
            <a:r>
              <a:rPr lang="en-US" dirty="0"/>
              <a:t>This ensures that our ML models are only trained on high-quality, trustworthy data.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3605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EE4F00-8C7D-4EB0-27EC-691797826483}"/>
              </a:ext>
            </a:extLst>
          </p:cNvPr>
          <p:cNvSpPr txBox="1"/>
          <p:nvPr/>
        </p:nvSpPr>
        <p:spPr>
          <a:xfrm>
            <a:off x="1958197" y="508958"/>
            <a:ext cx="6599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70C0"/>
                </a:solidFill>
              </a:rPr>
              <a:t>Implementation Detail: Model Training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D8F545F-BB89-B05F-0D56-7A4F2133505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958196" y="1751276"/>
            <a:ext cx="888520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Models Trained:</a:t>
            </a:r>
            <a:endParaRPr lang="en-US" altLang="en-US" dirty="0">
              <a:solidFill>
                <a:srgbClr val="00B0F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Random Forest Regressor: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 more powerful model that handles complex relationships in the data. To manage skew, the target variable 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Price) was log-transformed before training.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Isolation Forest: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 unsupervised model used to detect anomalous property records.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Linear Regression: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 baseline model for initial predictions.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Feature Engineering: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VectorAssembler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was used to combine all input features into a single vector column for model consumption.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Model Storage: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All trained models are saved to DBFS and their predictions are written back to the Gold layer as new Delta tables</a:t>
            </a:r>
          </a:p>
        </p:txBody>
      </p:sp>
    </p:spTree>
    <p:extLst>
      <p:ext uri="{BB962C8B-B14F-4D97-AF65-F5344CB8AC3E}">
        <p14:creationId xmlns:p14="http://schemas.microsoft.com/office/powerpoint/2010/main" val="980508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159457-CCBF-3BC3-3DDA-10BF4F772F2C}"/>
              </a:ext>
            </a:extLst>
          </p:cNvPr>
          <p:cNvSpPr txBox="1"/>
          <p:nvPr/>
        </p:nvSpPr>
        <p:spPr>
          <a:xfrm>
            <a:off x="1690777" y="431321"/>
            <a:ext cx="690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</a:rPr>
              <a:t>MLOps</a:t>
            </a:r>
            <a:r>
              <a:rPr lang="en-US" sz="2800" b="1" dirty="0">
                <a:solidFill>
                  <a:srgbClr val="0070C0"/>
                </a:solidFill>
              </a:rPr>
              <a:t> in Action: CI/CD with Azure DevOps</a:t>
            </a:r>
            <a:endParaRPr lang="en-IN" sz="2800" b="1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A55F4-ED9A-DE27-37AD-C0A3B33C8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82" y="879893"/>
            <a:ext cx="8781690" cy="5018861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65D43F39-9D1C-CF31-FF12-1748BB892195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710685" y="3072337"/>
            <a:ext cx="332117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Version Control: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All notebooks are stored and versioned in an Azure DevOps Git repository.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Automated Trigger: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CI/CD pipeline runs automatically on every commit to the main branch enabling continuous integration .</a:t>
            </a:r>
          </a:p>
        </p:txBody>
      </p:sp>
    </p:spTree>
    <p:extLst>
      <p:ext uri="{BB962C8B-B14F-4D97-AF65-F5344CB8AC3E}">
        <p14:creationId xmlns:p14="http://schemas.microsoft.com/office/powerpoint/2010/main" val="3170538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AE7B8E-9B77-73C5-65B8-2890D6E786A8}"/>
              </a:ext>
            </a:extLst>
          </p:cNvPr>
          <p:cNvSpPr txBox="1"/>
          <p:nvPr/>
        </p:nvSpPr>
        <p:spPr>
          <a:xfrm>
            <a:off x="1337094" y="405442"/>
            <a:ext cx="7392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</a:rPr>
              <a:t>MLOps</a:t>
            </a:r>
            <a:r>
              <a:rPr lang="en-US" sz="2800" b="1" dirty="0">
                <a:solidFill>
                  <a:srgbClr val="0070C0"/>
                </a:solidFill>
              </a:rPr>
              <a:t> in Action: Monitoring with Log Analytics</a:t>
            </a:r>
            <a:endParaRPr lang="en-IN" sz="2800" b="1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CE209-6EFF-A94A-7AE6-FD7D6F062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108" y="1133474"/>
            <a:ext cx="7539487" cy="50171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E08BA1-CC45-2683-0517-C9E4660BCC95}"/>
              </a:ext>
            </a:extLst>
          </p:cNvPr>
          <p:cNvSpPr txBox="1"/>
          <p:nvPr/>
        </p:nvSpPr>
        <p:spPr>
          <a:xfrm>
            <a:off x="612475" y="1535502"/>
            <a:ext cx="36921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Centralized Observability: </a:t>
            </a:r>
            <a:r>
              <a:rPr lang="en-US" dirty="0"/>
              <a:t>All logs and metrics from Azure Data Factory and Databricks are sent to a central Azure Log Analytics workspace.</a:t>
            </a:r>
          </a:p>
          <a:p>
            <a:r>
              <a:rPr lang="en-US" b="1" dirty="0">
                <a:solidFill>
                  <a:srgbClr val="00B0F0"/>
                </a:solidFill>
              </a:rPr>
              <a:t>Powerful Querying with KQL: </a:t>
            </a:r>
            <a:r>
              <a:rPr lang="en-US" dirty="0"/>
              <a:t>We use Kusto Query Language (KQL) to analyze pipeline health in real-time:</a:t>
            </a:r>
          </a:p>
          <a:p>
            <a:r>
              <a:rPr lang="en-US" dirty="0"/>
              <a:t>Track the status of Databricks clusters and pipeline runs.</a:t>
            </a:r>
          </a:p>
          <a:p>
            <a:r>
              <a:rPr lang="en-US" dirty="0"/>
              <a:t>Identify failures and performance bottlenecks.</a:t>
            </a:r>
          </a:p>
          <a:p>
            <a:r>
              <a:rPr lang="en-US" dirty="0"/>
              <a:t>Visualize trends using built-in charting capabilities.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1375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4C4759-782E-BD87-D226-B92F049836A0}"/>
              </a:ext>
            </a:extLst>
          </p:cNvPr>
          <p:cNvSpPr txBox="1"/>
          <p:nvPr/>
        </p:nvSpPr>
        <p:spPr>
          <a:xfrm>
            <a:off x="1639019" y="672860"/>
            <a:ext cx="6892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70C0"/>
                </a:solidFill>
              </a:rPr>
              <a:t>Project Outcomes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ABA9277-862E-5929-1202-E0BD168F2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019" y="1751463"/>
            <a:ext cx="8600537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End-to-End Automated System: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Delivered a production-ready, fully automated ETL and ML system on Azure.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High-Quality, Reliable Data: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Medallion Architecture, combined with Delta Lake and DLT, guarantees trustworthy data for analytics.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Accurate Prediction Model: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Developed a Random Forest model that effectively predicts house sale prices.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Robust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MLOps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 Foundation: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Implemented a complete CI/CD and monitoring solution, ensuring the pipeline is reproducible, maintainable, and observable.</a:t>
            </a:r>
          </a:p>
        </p:txBody>
      </p:sp>
    </p:spTree>
    <p:extLst>
      <p:ext uri="{BB962C8B-B14F-4D97-AF65-F5344CB8AC3E}">
        <p14:creationId xmlns:p14="http://schemas.microsoft.com/office/powerpoint/2010/main" val="428983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73B57E-75B6-C5E4-73D5-A94951C3FB86}"/>
              </a:ext>
            </a:extLst>
          </p:cNvPr>
          <p:cNvSpPr txBox="1"/>
          <p:nvPr/>
        </p:nvSpPr>
        <p:spPr>
          <a:xfrm>
            <a:off x="890677" y="328606"/>
            <a:ext cx="6094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accent1"/>
                </a:solidFill>
              </a:rPr>
              <a:t>Introduction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F6527EB-5A8E-1B48-40BF-54BA2D5EA24F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90676" y="937650"/>
            <a:ext cx="5104681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The Challenge of Traditional Analytics: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Manual data processing and fragmented ML workflows are inefficient, error-prone, and difficult to scale. This fragmentation leads to: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Operational delays and inconsistent data quality.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Significant challenges in governance and reproducibility across environments.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/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Our Solution: A Unified, Automated Ecosystem: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 built a fully automated, cloud-native ETL and machine learning pipeline on Microsoft Azure to address these challenges head-on.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8F5169-D100-0CFC-9F0E-C9D70BB72A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28" t="20248"/>
          <a:stretch>
            <a:fillRect/>
          </a:stretch>
        </p:blipFill>
        <p:spPr>
          <a:xfrm>
            <a:off x="6045520" y="414068"/>
            <a:ext cx="5193980" cy="569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0A94A0-624D-8EF6-D99A-87BA468DB1C3}"/>
              </a:ext>
            </a:extLst>
          </p:cNvPr>
          <p:cNvSpPr txBox="1"/>
          <p:nvPr/>
        </p:nvSpPr>
        <p:spPr>
          <a:xfrm>
            <a:off x="1293963" y="621102"/>
            <a:ext cx="622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70C0"/>
                </a:solidFill>
              </a:rPr>
              <a:t>Project Goals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6BCE8-AB69-58D3-BE39-F0949E6FCDDE}"/>
              </a:ext>
            </a:extLst>
          </p:cNvPr>
          <p:cNvSpPr txBox="1"/>
          <p:nvPr/>
        </p:nvSpPr>
        <p:spPr>
          <a:xfrm>
            <a:off x="1164566" y="1362974"/>
            <a:ext cx="8246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📍</a:t>
            </a:r>
            <a:r>
              <a:rPr lang="en-IN" dirty="0">
                <a:solidFill>
                  <a:srgbClr val="00B0F0"/>
                </a:solidFill>
              </a:rPr>
              <a:t> </a:t>
            </a:r>
            <a:r>
              <a:rPr lang="en-IN" b="1" dirty="0">
                <a:solidFill>
                  <a:srgbClr val="00B0F0"/>
                </a:solidFill>
              </a:rPr>
              <a:t>Predict House Prices:</a:t>
            </a:r>
            <a:r>
              <a:rPr lang="en-IN" dirty="0">
                <a:solidFill>
                  <a:srgbClr val="00B0F0"/>
                </a:solidFill>
              </a:rPr>
              <a:t> </a:t>
            </a:r>
            <a:r>
              <a:rPr lang="en-IN" dirty="0"/>
              <a:t>Develop an accurate regression model to predict U.S. house sale prices.</a:t>
            </a:r>
          </a:p>
          <a:p>
            <a:endParaRPr lang="en-IN" dirty="0"/>
          </a:p>
          <a:p>
            <a:r>
              <a:rPr lang="en-IN" dirty="0"/>
              <a:t>🤖 </a:t>
            </a:r>
            <a:r>
              <a:rPr lang="en-IN" b="1" dirty="0">
                <a:solidFill>
                  <a:srgbClr val="00B0F0"/>
                </a:solidFill>
              </a:rPr>
              <a:t>Automate the Entire Pipeline:</a:t>
            </a:r>
            <a:r>
              <a:rPr lang="en-IN" dirty="0">
                <a:solidFill>
                  <a:srgbClr val="00B0F0"/>
                </a:solidFill>
              </a:rPr>
              <a:t> </a:t>
            </a:r>
            <a:r>
              <a:rPr lang="en-IN" dirty="0"/>
              <a:t>Create an end-to-end automated workflow from data ingestion to model execution.</a:t>
            </a:r>
          </a:p>
          <a:p>
            <a:endParaRPr lang="en-IN" dirty="0"/>
          </a:p>
          <a:p>
            <a:r>
              <a:rPr lang="en-IN" dirty="0"/>
              <a:t>📚</a:t>
            </a:r>
            <a:r>
              <a:rPr lang="en-IN" dirty="0">
                <a:solidFill>
                  <a:srgbClr val="00B0F0"/>
                </a:solidFill>
              </a:rPr>
              <a:t> </a:t>
            </a:r>
            <a:r>
              <a:rPr lang="en-IN" b="1" dirty="0">
                <a:solidFill>
                  <a:srgbClr val="00B0F0"/>
                </a:solidFill>
              </a:rPr>
              <a:t>Ensure Data Quality:</a:t>
            </a:r>
            <a:r>
              <a:rPr lang="en-IN" dirty="0">
                <a:solidFill>
                  <a:srgbClr val="00B0F0"/>
                </a:solidFill>
              </a:rPr>
              <a:t> </a:t>
            </a:r>
            <a:r>
              <a:rPr lang="en-IN" dirty="0"/>
              <a:t>Implement the Medallion Architecture (</a:t>
            </a:r>
            <a:r>
              <a:rPr lang="en-IN" dirty="0" err="1"/>
              <a:t>Bronze→Silver→Gold</a:t>
            </a:r>
            <a:r>
              <a:rPr lang="en-IN" dirty="0"/>
              <a:t>) for progressive data refinement and quality control.</a:t>
            </a:r>
          </a:p>
          <a:p>
            <a:endParaRPr lang="en-IN" dirty="0"/>
          </a:p>
          <a:p>
            <a:r>
              <a:rPr lang="en-IN" dirty="0"/>
              <a:t>⚙️ </a:t>
            </a:r>
            <a:r>
              <a:rPr lang="en-IN" b="1" dirty="0">
                <a:solidFill>
                  <a:srgbClr val="00B0F0"/>
                </a:solidFill>
              </a:rPr>
              <a:t>Establish a Reproducible Solution:</a:t>
            </a:r>
            <a:r>
              <a:rPr lang="en-IN" dirty="0">
                <a:solidFill>
                  <a:srgbClr val="00B0F0"/>
                </a:solidFill>
              </a:rPr>
              <a:t> </a:t>
            </a:r>
            <a:r>
              <a:rPr lang="en-IN" dirty="0"/>
              <a:t>Use Azure DevOps for CI/CD to enable consistent, automated, and version-controlled deployments.</a:t>
            </a:r>
          </a:p>
          <a:p>
            <a:endParaRPr lang="en-IN" dirty="0"/>
          </a:p>
          <a:p>
            <a:r>
              <a:rPr lang="en-IN" dirty="0"/>
              <a:t>📊 </a:t>
            </a:r>
            <a:r>
              <a:rPr lang="en-IN" b="1" dirty="0">
                <a:solidFill>
                  <a:srgbClr val="00B0F0"/>
                </a:solidFill>
              </a:rPr>
              <a:t>Provide Actionable Insights:</a:t>
            </a:r>
            <a:r>
              <a:rPr lang="en-IN" dirty="0">
                <a:solidFill>
                  <a:srgbClr val="00B0F0"/>
                </a:solidFill>
              </a:rPr>
              <a:t> </a:t>
            </a:r>
            <a:r>
              <a:rPr lang="en-IN" dirty="0"/>
              <a:t>Enable comprehensive monitoring of pipeline health, performance, and failures using Azure Log Analytics.</a:t>
            </a:r>
          </a:p>
          <a:p>
            <a:br>
              <a:rPr lang="en-IN" dirty="0"/>
            </a:b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24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A6CC95-716E-8CDF-6E5E-6274C3E9A079}"/>
              </a:ext>
            </a:extLst>
          </p:cNvPr>
          <p:cNvSpPr txBox="1"/>
          <p:nvPr/>
        </p:nvSpPr>
        <p:spPr>
          <a:xfrm>
            <a:off x="982333" y="1386815"/>
            <a:ext cx="8159510" cy="4047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600"/>
              </a:spcAft>
              <a:buNone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 </a:t>
            </a:r>
          </a:p>
          <a:p>
            <a:pPr algn="l"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💰 </a:t>
            </a:r>
            <a:r>
              <a:rPr lang="en-US" b="1" i="0" dirty="0">
                <a:solidFill>
                  <a:srgbClr val="00B0F0"/>
                </a:solidFill>
                <a:effectLst/>
              </a:rPr>
              <a:t>Reduces Operational Overhead:</a:t>
            </a:r>
            <a:r>
              <a:rPr lang="en-US" b="0" i="0" dirty="0">
                <a:solidFill>
                  <a:srgbClr val="00B0F0"/>
                </a:solidFill>
                <a:effectLst/>
              </a:rPr>
              <a:t> </a:t>
            </a:r>
            <a:r>
              <a:rPr lang="en-US" b="0" i="0" dirty="0">
                <a:solidFill>
                  <a:srgbClr val="0D0D0D"/>
                </a:solidFill>
                <a:effectLst/>
              </a:rPr>
              <a:t>Eliminates manual, time-consuming data processing tasks, freeing up data teams for higher-value work.</a:t>
            </a:r>
          </a:p>
          <a:p>
            <a:pPr algn="l">
              <a:buNone/>
            </a:pPr>
            <a:endParaRPr lang="en-US" b="0" i="0" dirty="0">
              <a:solidFill>
                <a:srgbClr val="0D0D0D"/>
              </a:solidFill>
              <a:effectLst/>
            </a:endParaRPr>
          </a:p>
          <a:p>
            <a:pPr algn="l">
              <a:buNone/>
            </a:pPr>
            <a:r>
              <a:rPr lang="en-US" b="0" i="0" dirty="0">
                <a:solidFill>
                  <a:srgbClr val="0D0D0D"/>
                </a:solidFill>
                <a:effectLst/>
              </a:rPr>
              <a:t>⏱️ </a:t>
            </a:r>
            <a:r>
              <a:rPr lang="en-US" b="1" i="0" dirty="0">
                <a:solidFill>
                  <a:srgbClr val="00B0F0"/>
                </a:solidFill>
                <a:effectLst/>
              </a:rPr>
              <a:t>Accelerates Time-to-Insight:</a:t>
            </a:r>
            <a:r>
              <a:rPr lang="en-US" b="0" i="0" dirty="0">
                <a:solidFill>
                  <a:srgbClr val="00B0F0"/>
                </a:solidFill>
                <a:effectLst/>
              </a:rPr>
              <a:t> </a:t>
            </a:r>
            <a:r>
              <a:rPr lang="en-US" b="0" i="0" dirty="0">
                <a:solidFill>
                  <a:srgbClr val="0D0D0D"/>
                </a:solidFill>
                <a:effectLst/>
              </a:rPr>
              <a:t>Automated workflows deliver analytics-ready data and ML predictions faster, enabling more agile decision-making.</a:t>
            </a:r>
          </a:p>
          <a:p>
            <a:pPr algn="l">
              <a:buNone/>
            </a:pPr>
            <a:endParaRPr lang="en-US" b="0" i="0" dirty="0">
              <a:solidFill>
                <a:srgbClr val="0D0D0D"/>
              </a:solidFill>
              <a:effectLst/>
            </a:endParaRPr>
          </a:p>
          <a:p>
            <a:pPr algn="l">
              <a:buNone/>
            </a:pPr>
            <a:r>
              <a:rPr lang="en-US" b="0" i="0" dirty="0">
                <a:solidFill>
                  <a:srgbClr val="0D0D0D"/>
                </a:solidFill>
                <a:effectLst/>
              </a:rPr>
              <a:t>🔍 </a:t>
            </a:r>
            <a:r>
              <a:rPr lang="en-US" b="1" i="0" dirty="0">
                <a:solidFill>
                  <a:srgbClr val="00B0F0"/>
                </a:solidFill>
                <a:effectLst/>
              </a:rPr>
              <a:t>Increases Trust in Data:</a:t>
            </a:r>
            <a:r>
              <a:rPr lang="en-US" b="0" i="0" dirty="0">
                <a:solidFill>
                  <a:srgbClr val="00B0F0"/>
                </a:solidFill>
                <a:effectLst/>
              </a:rPr>
              <a:t> </a:t>
            </a:r>
            <a:r>
              <a:rPr lang="en-US" b="0" i="0" dirty="0">
                <a:solidFill>
                  <a:srgbClr val="0D0D0D"/>
                </a:solidFill>
                <a:effectLst/>
              </a:rPr>
              <a:t>The Medallion Architecture, combined with Delta Lake and DLT, ensures data is reliable, validated, and of high quality.</a:t>
            </a:r>
          </a:p>
          <a:p>
            <a:pPr algn="l">
              <a:buNone/>
            </a:pPr>
            <a:endParaRPr lang="en-US" b="0" i="0" dirty="0">
              <a:solidFill>
                <a:srgbClr val="0D0D0D"/>
              </a:solidFill>
              <a:effectLst/>
            </a:endParaRPr>
          </a:p>
          <a:p>
            <a:pPr algn="l">
              <a:buNone/>
            </a:pPr>
            <a:r>
              <a:rPr lang="en-US" b="0" i="0" dirty="0">
                <a:solidFill>
                  <a:srgbClr val="0D0D0D"/>
                </a:solidFill>
                <a:effectLst/>
              </a:rPr>
              <a:t>📦 </a:t>
            </a:r>
            <a:r>
              <a:rPr lang="en-US" b="1" i="0" dirty="0">
                <a:solidFill>
                  <a:srgbClr val="00B0F0"/>
                </a:solidFill>
                <a:effectLst/>
              </a:rPr>
              <a:t>Enhances Scalability &amp; Maintainability:</a:t>
            </a:r>
            <a:r>
              <a:rPr lang="en-US" b="0" i="0" dirty="0">
                <a:solidFill>
                  <a:srgbClr val="00B0F0"/>
                </a:solidFill>
                <a:effectLst/>
              </a:rPr>
              <a:t> </a:t>
            </a:r>
            <a:r>
              <a:rPr lang="en-US" b="0" i="0" dirty="0">
                <a:solidFill>
                  <a:srgbClr val="0D0D0D"/>
                </a:solidFill>
                <a:effectLst/>
              </a:rPr>
              <a:t>The cloud-native, modular design allows the system to scale easily and simplifies maintenance and troubleshooting.</a:t>
            </a:r>
          </a:p>
          <a:p>
            <a:pPr>
              <a:buNone/>
            </a:pPr>
            <a:br>
              <a:rPr lang="en-US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B404F-A914-2F8B-8315-A5E9CD46496F}"/>
              </a:ext>
            </a:extLst>
          </p:cNvPr>
          <p:cNvSpPr txBox="1"/>
          <p:nvPr/>
        </p:nvSpPr>
        <p:spPr>
          <a:xfrm>
            <a:off x="982333" y="586596"/>
            <a:ext cx="39681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0070C0"/>
                </a:solidFill>
                <a:effectLst/>
              </a:rPr>
              <a:t>The Business Impact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8862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42096C-D9D4-C436-60A2-D1C32D2F5F4B}"/>
              </a:ext>
            </a:extLst>
          </p:cNvPr>
          <p:cNvSpPr txBox="1"/>
          <p:nvPr/>
        </p:nvSpPr>
        <p:spPr>
          <a:xfrm>
            <a:off x="1259458" y="422695"/>
            <a:ext cx="38387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70C0"/>
                </a:solidFill>
              </a:rPr>
              <a:t>Success Criteria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53662-02DC-3910-CF78-447333C8BD1E}"/>
              </a:ext>
            </a:extLst>
          </p:cNvPr>
          <p:cNvSpPr txBox="1"/>
          <p:nvPr/>
        </p:nvSpPr>
        <p:spPr>
          <a:xfrm>
            <a:off x="1173192" y="1483743"/>
            <a:ext cx="78241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✅ </a:t>
            </a:r>
            <a:r>
              <a:rPr lang="en-IN" b="1" dirty="0">
                <a:solidFill>
                  <a:srgbClr val="00B0F0"/>
                </a:solidFill>
              </a:rPr>
              <a:t>Fully Automated Ingestion</a:t>
            </a:r>
            <a:r>
              <a:rPr lang="en-IN" dirty="0">
                <a:solidFill>
                  <a:srgbClr val="00B0F0"/>
                </a:solidFill>
              </a:rPr>
              <a:t>: </a:t>
            </a:r>
            <a:r>
              <a:rPr lang="en-IN" dirty="0"/>
              <a:t>Data is automatically synchronized from a GitHub source to the data lake on a schedule.</a:t>
            </a:r>
          </a:p>
          <a:p>
            <a:endParaRPr lang="en-IN" dirty="0"/>
          </a:p>
          <a:p>
            <a:r>
              <a:rPr lang="en-IN" dirty="0"/>
              <a:t>✅ </a:t>
            </a:r>
            <a:r>
              <a:rPr lang="en-IN" b="1" dirty="0">
                <a:solidFill>
                  <a:srgbClr val="00B0F0"/>
                </a:solidFill>
              </a:rPr>
              <a:t>Enforced Data Quality</a:t>
            </a:r>
            <a:r>
              <a:rPr lang="en-IN" dirty="0">
                <a:solidFill>
                  <a:srgbClr val="00B0F0"/>
                </a:solidFill>
              </a:rPr>
              <a:t>: </a:t>
            </a:r>
            <a:r>
              <a:rPr lang="en-IN" dirty="0"/>
              <a:t>Invalid records are automatically filtered or dropped using Delta Live Tables (DLT) expectations.</a:t>
            </a:r>
          </a:p>
          <a:p>
            <a:endParaRPr lang="en-IN" dirty="0"/>
          </a:p>
          <a:p>
            <a:r>
              <a:rPr lang="en-IN" dirty="0"/>
              <a:t>✅ </a:t>
            </a:r>
            <a:r>
              <a:rPr lang="en-IN" b="1" dirty="0">
                <a:solidFill>
                  <a:srgbClr val="00B0F0"/>
                </a:solidFill>
              </a:rPr>
              <a:t>High-Performance ML Model</a:t>
            </a:r>
            <a:r>
              <a:rPr lang="en-IN" dirty="0">
                <a:solidFill>
                  <a:srgbClr val="00B0F0"/>
                </a:solidFill>
              </a:rPr>
              <a:t>: </a:t>
            </a:r>
            <a:r>
              <a:rPr lang="en-IN" dirty="0"/>
              <a:t>A Random Forest Regressor, trained on log-transformed data, effectively predicts house prices.</a:t>
            </a:r>
          </a:p>
          <a:p>
            <a:endParaRPr lang="en-IN" dirty="0"/>
          </a:p>
          <a:p>
            <a:r>
              <a:rPr lang="en-IN" dirty="0"/>
              <a:t>✅ </a:t>
            </a:r>
            <a:r>
              <a:rPr lang="en-IN" b="1" dirty="0">
                <a:solidFill>
                  <a:srgbClr val="00B0F0"/>
                </a:solidFill>
              </a:rPr>
              <a:t>Reproducible Deployments</a:t>
            </a:r>
            <a:r>
              <a:rPr lang="en-IN" dirty="0">
                <a:solidFill>
                  <a:srgbClr val="00B0F0"/>
                </a:solidFill>
              </a:rPr>
              <a:t>: </a:t>
            </a:r>
            <a:r>
              <a:rPr lang="en-IN" dirty="0"/>
              <a:t>All notebooks are version-controlled in Git and deployed automatically via an Azure DevOps CI/CD pipeline.</a:t>
            </a:r>
          </a:p>
          <a:p>
            <a:endParaRPr lang="en-IN" dirty="0"/>
          </a:p>
          <a:p>
            <a:r>
              <a:rPr lang="en-IN" dirty="0"/>
              <a:t>✅ </a:t>
            </a:r>
            <a:r>
              <a:rPr lang="en-IN" b="1" dirty="0">
                <a:solidFill>
                  <a:srgbClr val="00B0F0"/>
                </a:solidFill>
              </a:rPr>
              <a:t>Comprehensive Observability</a:t>
            </a:r>
            <a:r>
              <a:rPr lang="en-IN" dirty="0">
                <a:solidFill>
                  <a:srgbClr val="00B0F0"/>
                </a:solidFill>
              </a:rPr>
              <a:t>: </a:t>
            </a:r>
            <a:r>
              <a:rPr lang="en-IN" dirty="0"/>
              <a:t>All pipeline and job logs are centralized in Azure Log Analytics for real-time monitoring and querying.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7945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9911ED-B9FB-033F-3319-553184096956}"/>
              </a:ext>
            </a:extLst>
          </p:cNvPr>
          <p:cNvSpPr txBox="1"/>
          <p:nvPr/>
        </p:nvSpPr>
        <p:spPr>
          <a:xfrm>
            <a:off x="1406106" y="621102"/>
            <a:ext cx="5891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70C0"/>
                </a:solidFill>
              </a:rPr>
              <a:t>Solution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B4CE1-8D25-5879-566F-41B834E4B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68" y="1144322"/>
            <a:ext cx="7332453" cy="5411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B164D-0D70-831A-3DD6-47F2158F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947" y="4060800"/>
            <a:ext cx="4149305" cy="242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30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BEAB80-FD0D-E22B-C7A3-592FBE5B092B}"/>
              </a:ext>
            </a:extLst>
          </p:cNvPr>
          <p:cNvSpPr txBox="1"/>
          <p:nvPr/>
        </p:nvSpPr>
        <p:spPr>
          <a:xfrm>
            <a:off x="1483743" y="396815"/>
            <a:ext cx="7504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70C0"/>
                </a:solidFill>
              </a:rPr>
              <a:t>Tech Stack: Data Storage &amp;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4FA53-B3D0-DD9D-9F4A-24F8CFF1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344" y="1382653"/>
            <a:ext cx="865516" cy="865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27C1A-D3A2-0C45-C80C-07DB6734D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973" y="1382653"/>
            <a:ext cx="1374785" cy="721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01CBC1-CE97-90BE-0B75-F036AE1A5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758" y="1289748"/>
            <a:ext cx="1655704" cy="907571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D84869B-45DC-BAB2-F7E8-D31BF6E1D46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673525" y="2164771"/>
            <a:ext cx="731520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Azure Data Lake Storage Gen2: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Serves as the centralized, scalable data repository, structured into Bronze, Silver, and Gold zones for our Medallion Architecture.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Azure Databricks: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core compute platform for executing all data transformation and machine learning workflows using scalable job clusters and Apache Spark.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Delta Lake: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 open-source storage layer that brings ACID transactions, schema enforcement, and time travel capabilities to our data lake, ensuring reliability and robustness.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988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7E07A7-48E0-06EC-F011-64CA5B367000}"/>
              </a:ext>
            </a:extLst>
          </p:cNvPr>
          <p:cNvSpPr txBox="1"/>
          <p:nvPr/>
        </p:nvSpPr>
        <p:spPr>
          <a:xfrm>
            <a:off x="1293962" y="534838"/>
            <a:ext cx="6573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70C0"/>
                </a:solidFill>
              </a:rPr>
              <a:t>Tech Stack: </a:t>
            </a:r>
            <a:r>
              <a:rPr lang="en-IN" sz="2800" b="1" dirty="0" err="1">
                <a:solidFill>
                  <a:srgbClr val="0070C0"/>
                </a:solidFill>
              </a:rPr>
              <a:t>MLOps</a:t>
            </a:r>
            <a:r>
              <a:rPr lang="en-IN" sz="2800" b="1" dirty="0">
                <a:solidFill>
                  <a:srgbClr val="0070C0"/>
                </a:solidFill>
              </a:rPr>
              <a:t> &amp; Orchestration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872CE-0BF1-5AE3-3985-BB316D6A3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269" y="1346914"/>
            <a:ext cx="1545542" cy="8471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28072C-7CBB-5AEC-5BAF-7028A76A7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663" y="1330608"/>
            <a:ext cx="1682152" cy="859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359837-ED0A-E082-CEE8-AB91E4607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804" y="1427682"/>
            <a:ext cx="1667414" cy="762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FF197C-D991-9D7E-A149-253C77880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218" y="1241526"/>
            <a:ext cx="948905" cy="948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A20447-63DE-2629-460B-CF3E7DDACA23}"/>
              </a:ext>
            </a:extLst>
          </p:cNvPr>
          <p:cNvSpPr txBox="1"/>
          <p:nvPr/>
        </p:nvSpPr>
        <p:spPr>
          <a:xfrm>
            <a:off x="1293962" y="3001992"/>
            <a:ext cx="836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D21F7A9-6EE1-CD7B-1389-78E5DD50E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598168"/>
            <a:ext cx="1030253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Azure Data Factory (ADF):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central orchestrator that triggers ingestion pipelines and coordinates the execution of downstream Databricks jobs.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B0F0"/>
                </a:solidFill>
                <a:effectLst/>
              </a:rPr>
              <a:t>MLflow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 (within Databricks):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Used for managing the ML lifecycle, including tracking experiments, logging parameters, and saving model artifacts.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Azure Machine Learning: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Integrated for advanced lifecycle management and deployment of models as REST APIs or batch inference pipelines.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Azure DevOps &amp; Git: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Provides version control for all notebooks and automates the CI/CD pipeline for deploying code changes to the Databricks workspace.</a:t>
            </a:r>
          </a:p>
        </p:txBody>
      </p:sp>
    </p:spTree>
    <p:extLst>
      <p:ext uri="{BB962C8B-B14F-4D97-AF65-F5344CB8AC3E}">
        <p14:creationId xmlns:p14="http://schemas.microsoft.com/office/powerpoint/2010/main" val="385416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8A6C9A-15D0-00B9-6AF7-D5244B5409D7}"/>
              </a:ext>
            </a:extLst>
          </p:cNvPr>
          <p:cNvSpPr txBox="1"/>
          <p:nvPr/>
        </p:nvSpPr>
        <p:spPr>
          <a:xfrm>
            <a:off x="1656272" y="474453"/>
            <a:ext cx="8479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ETL Process: The Medallion Architecture</a:t>
            </a:r>
            <a:endParaRPr lang="en-IN" sz="2800" b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36C2EF-7DAF-8BDC-DD0F-5DF549C07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t="13772" r="-7186"/>
          <a:stretch>
            <a:fillRect/>
          </a:stretch>
        </p:blipFill>
        <p:spPr>
          <a:xfrm>
            <a:off x="1311214" y="1409096"/>
            <a:ext cx="9005977" cy="455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93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986</Words>
  <Application>Microsoft Office PowerPoint</Application>
  <PresentationFormat>Widescreen</PresentationFormat>
  <Paragraphs>90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Bipul Mishra</dc:creator>
  <cp:lastModifiedBy>Bipul Mishra</cp:lastModifiedBy>
  <cp:revision>1</cp:revision>
  <dcterms:created xsi:type="dcterms:W3CDTF">2025-07-16T10:31:38Z</dcterms:created>
  <dcterms:modified xsi:type="dcterms:W3CDTF">2025-07-16T12:40:40Z</dcterms:modified>
</cp:coreProperties>
</file>